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6" r:id="rId8"/>
    <p:sldId id="26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CE6F9A-B495-46CA-B39A-B6E01A206CF6}" type="datetimeFigureOut">
              <a:rPr lang="en-US" smtClean="0"/>
              <a:pPr/>
              <a:t>12/2/2022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59F389-B04C-4797-B9A1-9A96D69409CD}" type="slidenum">
              <a:rPr lang="en-US" smtClean="0"/>
              <a:pPr/>
              <a:t>‹#›</a:t>
            </a:fld>
            <a:endParaRPr lang="en-US"/>
          </a:p>
        </p:txBody>
      </p:sp>
    </p:spTree>
    <p:extLst>
      <p:ext uri="{BB962C8B-B14F-4D97-AF65-F5344CB8AC3E}">
        <p14:creationId xmlns:p14="http://schemas.microsoft.com/office/powerpoint/2010/main" val="3036607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59F389-B04C-4797-B9A1-9A96D69409CD}" type="slidenum">
              <a:rPr lang="en-US" smtClean="0"/>
              <a:pPr/>
              <a:t>1</a:t>
            </a:fld>
            <a:endParaRPr lang="en-US"/>
          </a:p>
        </p:txBody>
      </p:sp>
    </p:spTree>
    <p:extLst>
      <p:ext uri="{BB962C8B-B14F-4D97-AF65-F5344CB8AC3E}">
        <p14:creationId xmlns:p14="http://schemas.microsoft.com/office/powerpoint/2010/main" val="163445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39CAF-E8C4-409F-A6B3-FC01ECD1B03C}"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5FE827-C71F-4235-B420-D84B4C02DC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39CAF-E8C4-409F-A6B3-FC01ECD1B03C}"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5FE827-C71F-4235-B420-D84B4C02DC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39CAF-E8C4-409F-A6B3-FC01ECD1B03C}"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5FE827-C71F-4235-B420-D84B4C02DC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39CAF-E8C4-409F-A6B3-FC01ECD1B03C}"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5FE827-C71F-4235-B420-D84B4C02DC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39CAF-E8C4-409F-A6B3-FC01ECD1B03C}"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5FE827-C71F-4235-B420-D84B4C02DC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39CAF-E8C4-409F-A6B3-FC01ECD1B03C}" type="datetimeFigureOut">
              <a:rPr lang="en-US" smtClean="0"/>
              <a:pPr/>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5FE827-C71F-4235-B420-D84B4C02DC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39CAF-E8C4-409F-A6B3-FC01ECD1B03C}" type="datetimeFigureOut">
              <a:rPr lang="en-US" smtClean="0"/>
              <a:pPr/>
              <a:t>12/2/2022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5FE827-C71F-4235-B420-D84B4C02DC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39CAF-E8C4-409F-A6B3-FC01ECD1B03C}" type="datetimeFigureOut">
              <a:rPr lang="en-US" smtClean="0"/>
              <a:pPr/>
              <a:t>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5FE827-C71F-4235-B420-D84B4C02DC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39CAF-E8C4-409F-A6B3-FC01ECD1B03C}" type="datetimeFigureOut">
              <a:rPr lang="en-US" smtClean="0"/>
              <a:pPr/>
              <a:t>12/2/2022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5FE827-C71F-4235-B420-D84B4C02DC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39CAF-E8C4-409F-A6B3-FC01ECD1B03C}" type="datetimeFigureOut">
              <a:rPr lang="en-US" smtClean="0"/>
              <a:pPr/>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5FE827-C71F-4235-B420-D84B4C02DC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39CAF-E8C4-409F-A6B3-FC01ECD1B03C}" type="datetimeFigureOut">
              <a:rPr lang="en-US" smtClean="0"/>
              <a:pPr/>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5FE827-C71F-4235-B420-D84B4C02DC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39CAF-E8C4-409F-A6B3-FC01ECD1B03C}" type="datetimeFigureOut">
              <a:rPr lang="en-US" smtClean="0"/>
              <a:pPr/>
              <a:t>12/2/2022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5FE827-C71F-4235-B420-D84B4C02DC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590800"/>
            <a:ext cx="7772400" cy="1470025"/>
          </a:xfrm>
          <a:solidFill>
            <a:srgbClr val="FFFF00"/>
          </a:solidFill>
        </p:spPr>
        <p:txBody>
          <a:bodyPr>
            <a:normAutofit fontScale="90000"/>
          </a:bodyPr>
          <a:lstStyle/>
          <a:p>
            <a:r>
              <a:rPr lang="en-US" sz="5400" b="1" dirty="0" smtClean="0">
                <a:solidFill>
                  <a:srgbClr val="7030A0"/>
                </a:solidFill>
                <a:latin typeface="Bookman Old Style" pitchFamily="18" charset="0"/>
              </a:rPr>
              <a:t>Animal Biotechnology</a:t>
            </a:r>
            <a:endParaRPr lang="en-US" sz="5400" b="1" dirty="0">
              <a:solidFill>
                <a:srgbClr val="7030A0"/>
              </a:solidFill>
              <a:latin typeface="Bookman Old Style" pitchFamily="18" charset="0"/>
            </a:endParaRPr>
          </a:p>
        </p:txBody>
      </p:sp>
      <p:sp>
        <p:nvSpPr>
          <p:cNvPr id="4" name="Subtitle 3"/>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rgbClr val="FFFF00"/>
                </a:solidFill>
                <a:latin typeface="Bookman Old Style" pitchFamily="18" charset="0"/>
              </a:rPr>
              <a:t>Introduction</a:t>
            </a:r>
            <a:endParaRPr lang="en-US" b="1" dirty="0">
              <a:solidFill>
                <a:srgbClr val="FFFF00"/>
              </a:solidFill>
              <a:latin typeface="Bookman Old Style" pitchFamily="18" charset="0"/>
            </a:endParaRPr>
          </a:p>
        </p:txBody>
      </p:sp>
      <p:sp>
        <p:nvSpPr>
          <p:cNvPr id="3" name="Content Placeholder 2"/>
          <p:cNvSpPr>
            <a:spLocks noGrp="1"/>
          </p:cNvSpPr>
          <p:nvPr>
            <p:ph idx="1"/>
          </p:nvPr>
        </p:nvSpPr>
        <p:spPr>
          <a:xfrm>
            <a:off x="457200" y="1600200"/>
            <a:ext cx="8229600" cy="4724400"/>
          </a:xfrm>
          <a:ln w="9525">
            <a:solidFill>
              <a:schemeClr val="tx1"/>
            </a:solidFill>
          </a:ln>
        </p:spPr>
        <p:txBody>
          <a:bodyPr>
            <a:noAutofit/>
          </a:bodyPr>
          <a:lstStyle/>
          <a:p>
            <a:pPr algn="just"/>
            <a:r>
              <a:rPr lang="en-US" sz="2400" dirty="0" smtClean="0">
                <a:latin typeface="Bookman Old Style" pitchFamily="18" charset="0"/>
              </a:rPr>
              <a:t>The term biotechnology was coined by </a:t>
            </a:r>
            <a:r>
              <a:rPr lang="en-US" sz="2400" dirty="0" smtClean="0">
                <a:solidFill>
                  <a:srgbClr val="FF0000"/>
                </a:solidFill>
                <a:latin typeface="Bookman Old Style" pitchFamily="18" charset="0"/>
              </a:rPr>
              <a:t>Karl </a:t>
            </a:r>
            <a:r>
              <a:rPr lang="en-US" sz="2400" dirty="0" err="1" smtClean="0">
                <a:solidFill>
                  <a:srgbClr val="FF0000"/>
                </a:solidFill>
                <a:latin typeface="Bookman Old Style" pitchFamily="18" charset="0"/>
              </a:rPr>
              <a:t>Ereky</a:t>
            </a:r>
            <a:r>
              <a:rPr lang="en-US" sz="2400" dirty="0" smtClean="0">
                <a:solidFill>
                  <a:srgbClr val="FF0000"/>
                </a:solidFill>
                <a:latin typeface="Bookman Old Style" pitchFamily="18" charset="0"/>
              </a:rPr>
              <a:t> </a:t>
            </a:r>
            <a:r>
              <a:rPr lang="en-US" sz="2400" dirty="0" smtClean="0">
                <a:latin typeface="Bookman Old Style" pitchFamily="18" charset="0"/>
              </a:rPr>
              <a:t>in 1919</a:t>
            </a:r>
          </a:p>
          <a:p>
            <a:pPr algn="just"/>
            <a:r>
              <a:rPr lang="en-US" sz="2400" dirty="0" smtClean="0">
                <a:latin typeface="Bookman Old Style" pitchFamily="18" charset="0"/>
              </a:rPr>
              <a:t>Office of technology of the United States “Any technique that uses living organisms, or substances from those organisms, to make or modify a product to improve plants or animals, or to develop microorganisms for specific uses. </a:t>
            </a:r>
          </a:p>
          <a:p>
            <a:pPr algn="just"/>
            <a:r>
              <a:rPr lang="en-US" sz="2400" dirty="0" smtClean="0">
                <a:latin typeface="Bookman Old Style" pitchFamily="18" charset="0"/>
              </a:rPr>
              <a:t>International committee on Biotechnology, UK has defined biotechnology as “The application of scientific and engineering principles to the processing of materials by biological agents to provide goods and services. </a:t>
            </a:r>
            <a:endParaRPr lang="en-US" sz="2400" dirty="0">
              <a:latin typeface="Bookman Old Style"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style>
          <a:lnRef idx="2">
            <a:schemeClr val="dk1"/>
          </a:lnRef>
          <a:fillRef idx="1">
            <a:schemeClr val="lt1"/>
          </a:fillRef>
          <a:effectRef idx="0">
            <a:schemeClr val="dk1"/>
          </a:effectRef>
          <a:fontRef idx="minor">
            <a:schemeClr val="dk1"/>
          </a:fontRef>
        </p:style>
        <p:txBody>
          <a:bodyPr>
            <a:noAutofit/>
          </a:bodyPr>
          <a:lstStyle/>
          <a:p>
            <a:r>
              <a:rPr lang="en-US" sz="3600" b="1" dirty="0" smtClean="0">
                <a:solidFill>
                  <a:srgbClr val="FFFF00"/>
                </a:solidFill>
                <a:latin typeface="Bookman Old Style" pitchFamily="18" charset="0"/>
              </a:rPr>
              <a:t>Landmark Achievements of Biotechnology</a:t>
            </a:r>
            <a:endParaRPr lang="en-US" sz="3600" b="1" dirty="0">
              <a:solidFill>
                <a:srgbClr val="FFFF00"/>
              </a:solidFill>
              <a:latin typeface="Bookman Old Style" pitchFamily="18" charset="0"/>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10000"/>
          </a:bodyPr>
          <a:lstStyle/>
          <a:p>
            <a:r>
              <a:rPr lang="en-US" dirty="0" smtClean="0">
                <a:solidFill>
                  <a:srgbClr val="FF0000"/>
                </a:solidFill>
                <a:latin typeface="Bookman Old Style" pitchFamily="18" charset="0"/>
              </a:rPr>
              <a:t>Fishery : Aquatic Biotechnology</a:t>
            </a:r>
          </a:p>
          <a:p>
            <a:pPr lvl="1"/>
            <a:r>
              <a:rPr lang="en-US" dirty="0" smtClean="0">
                <a:latin typeface="Bookman Old Style" pitchFamily="18" charset="0"/>
              </a:rPr>
              <a:t>Aquatic Biotechnology is aimed towards the effective use of genetic engineering to produce genetically altered and economically important aquatic animals. </a:t>
            </a:r>
          </a:p>
          <a:p>
            <a:pPr lvl="1"/>
            <a:r>
              <a:rPr lang="en-US" dirty="0" smtClean="0">
                <a:latin typeface="Bookman Old Style" pitchFamily="18" charset="0"/>
              </a:rPr>
              <a:t>E.g. There are some genetically engineered oysters now which are resistant to diseases.  Further by using biotechnology some of the vaccines are produced which are used in case of salmon and other fishes so as to prevent diseases.</a:t>
            </a:r>
            <a:endParaRPr lang="en-US" dirty="0">
              <a:latin typeface="Bookman Old Style"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229600" cy="6400800"/>
          </a:xfrm>
        </p:spPr>
        <p:style>
          <a:lnRef idx="2">
            <a:schemeClr val="dk1"/>
          </a:lnRef>
          <a:fillRef idx="1">
            <a:schemeClr val="lt1"/>
          </a:fillRef>
          <a:effectRef idx="0">
            <a:schemeClr val="dk1"/>
          </a:effectRef>
          <a:fontRef idx="minor">
            <a:schemeClr val="dk1"/>
          </a:fontRef>
        </p:style>
        <p:txBody>
          <a:bodyPr>
            <a:noAutofit/>
          </a:bodyPr>
          <a:lstStyle/>
          <a:p>
            <a:pPr algn="just">
              <a:buNone/>
            </a:pPr>
            <a:r>
              <a:rPr lang="en-US" sz="2400" b="1" dirty="0" err="1" smtClean="0">
                <a:solidFill>
                  <a:srgbClr val="FF0000"/>
                </a:solidFill>
                <a:latin typeface="Bookman Old Style" pitchFamily="18" charset="0"/>
              </a:rPr>
              <a:t>AquaBounty</a:t>
            </a:r>
            <a:r>
              <a:rPr lang="en-US" sz="2400" b="1" dirty="0" smtClean="0">
                <a:solidFill>
                  <a:srgbClr val="FF0000"/>
                </a:solidFill>
                <a:latin typeface="Bookman Old Style" pitchFamily="18" charset="0"/>
              </a:rPr>
              <a:t> Technology</a:t>
            </a:r>
            <a:r>
              <a:rPr lang="en-US" sz="2400" dirty="0" smtClean="0">
                <a:latin typeface="Bookman Old Style" pitchFamily="18" charset="0"/>
              </a:rPr>
              <a:t>, Waltham, Massachusetts is a company which has produced hybrid Salmon, Trout and Tilapia. These hybrid strains of fishes grow faster than traditional fishes. </a:t>
            </a:r>
          </a:p>
          <a:p>
            <a:pPr lvl="1" algn="just"/>
            <a:r>
              <a:rPr lang="en-US" sz="2400" dirty="0" smtClean="0">
                <a:latin typeface="Bookman Old Style" pitchFamily="18" charset="0"/>
              </a:rPr>
              <a:t>The company has produced </a:t>
            </a:r>
            <a:r>
              <a:rPr lang="en-US" sz="2400" b="1" dirty="0" err="1" smtClean="0">
                <a:solidFill>
                  <a:srgbClr val="FF0000"/>
                </a:solidFill>
                <a:latin typeface="Bookman Old Style" pitchFamily="18" charset="0"/>
              </a:rPr>
              <a:t>AquaAdvantage</a:t>
            </a:r>
            <a:r>
              <a:rPr lang="en-US" sz="2400" b="1" dirty="0" smtClean="0">
                <a:solidFill>
                  <a:srgbClr val="FF0000"/>
                </a:solidFill>
                <a:latin typeface="Bookman Old Style" pitchFamily="18" charset="0"/>
              </a:rPr>
              <a:t> Salmon</a:t>
            </a:r>
            <a:r>
              <a:rPr lang="en-US" sz="2400" dirty="0" smtClean="0">
                <a:latin typeface="Bookman Old Style" pitchFamily="18" charset="0"/>
              </a:rPr>
              <a:t> which grows to market size in half the time of conventional Salmon.  </a:t>
            </a:r>
            <a:r>
              <a:rPr lang="en-US" sz="2400" dirty="0" err="1" smtClean="0">
                <a:latin typeface="Bookman Old Style" pitchFamily="18" charset="0"/>
              </a:rPr>
              <a:t>AquaAdvantage</a:t>
            </a:r>
            <a:r>
              <a:rPr lang="en-US" sz="2400" dirty="0" smtClean="0">
                <a:latin typeface="Bookman Old Style" pitchFamily="18" charset="0"/>
              </a:rPr>
              <a:t> is the sterile female salmon which is patented by the </a:t>
            </a:r>
            <a:r>
              <a:rPr lang="en-US" sz="2400" dirty="0" err="1" smtClean="0">
                <a:latin typeface="Bookman Old Style" pitchFamily="18" charset="0"/>
              </a:rPr>
              <a:t>Aquabounty</a:t>
            </a:r>
            <a:r>
              <a:rPr lang="en-US" sz="2400" dirty="0" smtClean="0">
                <a:latin typeface="Bookman Old Style" pitchFamily="18" charset="0"/>
              </a:rPr>
              <a:t> technology. This fish is produced by using the genes from Chinook Salmon. </a:t>
            </a:r>
          </a:p>
          <a:p>
            <a:pPr lvl="1" algn="just"/>
            <a:r>
              <a:rPr lang="en-US" sz="2400" dirty="0" smtClean="0">
                <a:latin typeface="Bookman Old Style" pitchFamily="18" charset="0"/>
              </a:rPr>
              <a:t>Further this hybrid Salmon is reviewed by the FDA (US Food and Drug Administration) and recommended that the hybrid Salmon is “as safe as food from conventional Atlantic Salmon” and it also do not cause any significant effect on environment.  </a:t>
            </a:r>
            <a:endParaRPr lang="en-US" sz="2400" dirty="0">
              <a:latin typeface="Bookman Old Style"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81000" y="228600"/>
            <a:ext cx="8229600" cy="6400800"/>
          </a:xfrm>
        </p:spPr>
        <p:style>
          <a:lnRef idx="2">
            <a:schemeClr val="dk1"/>
          </a:lnRef>
          <a:fillRef idx="1">
            <a:schemeClr val="lt1"/>
          </a:fillRef>
          <a:effectRef idx="0">
            <a:schemeClr val="dk1"/>
          </a:effectRef>
          <a:fontRef idx="minor">
            <a:schemeClr val="dk1"/>
          </a:fontRef>
        </p:style>
        <p:txBody>
          <a:bodyPr>
            <a:noAutofit/>
          </a:bodyPr>
          <a:lstStyle/>
          <a:p>
            <a:pPr algn="just">
              <a:buNone/>
            </a:pPr>
            <a:r>
              <a:rPr lang="en-US" sz="2400" dirty="0" smtClean="0">
                <a:solidFill>
                  <a:schemeClr val="tx1"/>
                </a:solidFill>
                <a:latin typeface="Bookman Old Style" pitchFamily="18" charset="0"/>
              </a:rPr>
              <a:t>Discovery of genes for </a:t>
            </a:r>
            <a:r>
              <a:rPr lang="en-US" sz="2400" b="1" dirty="0" smtClean="0">
                <a:solidFill>
                  <a:srgbClr val="FF0000"/>
                </a:solidFill>
                <a:latin typeface="Bookman Old Style" pitchFamily="18" charset="0"/>
              </a:rPr>
              <a:t>Antifreeze Proteins (AFPs) </a:t>
            </a:r>
            <a:r>
              <a:rPr lang="en-US" sz="2400" dirty="0" smtClean="0">
                <a:solidFill>
                  <a:schemeClr val="tx1"/>
                </a:solidFill>
                <a:latin typeface="Bookman Old Style" pitchFamily="18" charset="0"/>
              </a:rPr>
              <a:t>is the another major breakthrough in the field of aquatic biotechnology. Antifreeze proteins are the proteins which have the ability to resist the cold temperatures and freezing. These proteins are also called as </a:t>
            </a:r>
            <a:r>
              <a:rPr lang="en-US" sz="2400" dirty="0" err="1" smtClean="0">
                <a:solidFill>
                  <a:schemeClr val="tx1"/>
                </a:solidFill>
                <a:latin typeface="Bookman Old Style" pitchFamily="18" charset="0"/>
              </a:rPr>
              <a:t>cryoprotective</a:t>
            </a:r>
            <a:r>
              <a:rPr lang="en-US" sz="2400" dirty="0" smtClean="0">
                <a:solidFill>
                  <a:schemeClr val="tx1"/>
                </a:solidFill>
                <a:latin typeface="Bookman Old Style" pitchFamily="18" charset="0"/>
              </a:rPr>
              <a:t> proteins. These proteins are encoded by genes and these are present in some fishes like ocean Pout, Herring etc. Salmon fish is not cold resistant and can not live at freezing conditions. If these genes for AFPs are successfully incorporated into the Salmon then such Salmon will also become cold resistant. </a:t>
            </a:r>
          </a:p>
          <a:p>
            <a:pPr algn="just">
              <a:buNone/>
            </a:pPr>
            <a:endParaRPr lang="en-US" sz="2400" dirty="0" smtClean="0">
              <a:solidFill>
                <a:schemeClr val="tx1"/>
              </a:solidFill>
              <a:latin typeface="Bookman Old Style"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381000" y="228600"/>
            <a:ext cx="8229600" cy="6400800"/>
          </a:xfrm>
        </p:spPr>
        <p:style>
          <a:lnRef idx="2">
            <a:schemeClr val="dk1"/>
          </a:lnRef>
          <a:fillRef idx="1">
            <a:schemeClr val="lt1"/>
          </a:fillRef>
          <a:effectRef idx="0">
            <a:schemeClr val="dk1"/>
          </a:effectRef>
          <a:fontRef idx="minor">
            <a:schemeClr val="dk1"/>
          </a:fontRef>
        </p:style>
        <p:txBody>
          <a:bodyPr>
            <a:noAutofit/>
          </a:bodyPr>
          <a:lstStyle/>
          <a:p>
            <a:pPr algn="just">
              <a:buNone/>
            </a:pPr>
            <a:r>
              <a:rPr lang="en-US" sz="2400" dirty="0" smtClean="0">
                <a:solidFill>
                  <a:schemeClr val="tx1"/>
                </a:solidFill>
                <a:latin typeface="Bookman Old Style" pitchFamily="18" charset="0"/>
              </a:rPr>
              <a:t>Production of </a:t>
            </a:r>
            <a:r>
              <a:rPr lang="en-US" sz="2400" dirty="0" err="1" smtClean="0">
                <a:solidFill>
                  <a:schemeClr val="tx1"/>
                </a:solidFill>
                <a:latin typeface="Bookman Old Style" pitchFamily="18" charset="0"/>
              </a:rPr>
              <a:t>polyploid</a:t>
            </a:r>
            <a:r>
              <a:rPr lang="en-US" sz="2400" dirty="0" smtClean="0">
                <a:solidFill>
                  <a:schemeClr val="tx1"/>
                </a:solidFill>
                <a:latin typeface="Bookman Old Style" pitchFamily="18" charset="0"/>
              </a:rPr>
              <a:t> fishes is the another major research project carried out in the aquatic biotechnology by Dr. T.J. </a:t>
            </a:r>
            <a:r>
              <a:rPr lang="en-US" sz="2400" dirty="0" err="1" smtClean="0">
                <a:solidFill>
                  <a:schemeClr val="tx1"/>
                </a:solidFill>
                <a:latin typeface="Bookman Old Style" pitchFamily="18" charset="0"/>
              </a:rPr>
              <a:t>Pandian</a:t>
            </a:r>
            <a:r>
              <a:rPr lang="en-US" sz="2400" dirty="0" smtClean="0">
                <a:solidFill>
                  <a:schemeClr val="tx1"/>
                </a:solidFill>
                <a:latin typeface="Bookman Old Style" pitchFamily="18" charset="0"/>
              </a:rPr>
              <a:t>, School of biological sciences, Madurai </a:t>
            </a:r>
            <a:r>
              <a:rPr lang="en-US" sz="2400" dirty="0" err="1" smtClean="0">
                <a:solidFill>
                  <a:schemeClr val="tx1"/>
                </a:solidFill>
                <a:latin typeface="Bookman Old Style" pitchFamily="18" charset="0"/>
              </a:rPr>
              <a:t>Kamraj</a:t>
            </a:r>
            <a:r>
              <a:rPr lang="en-US" sz="2400" dirty="0" smtClean="0">
                <a:solidFill>
                  <a:schemeClr val="tx1"/>
                </a:solidFill>
                <a:latin typeface="Bookman Old Style" pitchFamily="18" charset="0"/>
              </a:rPr>
              <a:t> University.</a:t>
            </a:r>
          </a:p>
          <a:p>
            <a:pPr algn="just">
              <a:buNone/>
            </a:pPr>
            <a:r>
              <a:rPr lang="en-US" sz="2400" dirty="0" smtClean="0">
                <a:solidFill>
                  <a:schemeClr val="tx1"/>
                </a:solidFill>
                <a:latin typeface="Bookman Old Style" pitchFamily="18" charset="0"/>
              </a:rPr>
              <a:t>A hybrid fish called </a:t>
            </a:r>
            <a:r>
              <a:rPr lang="en-US" sz="2400" i="1" dirty="0" err="1" smtClean="0">
                <a:solidFill>
                  <a:schemeClr val="tx1"/>
                </a:solidFill>
                <a:latin typeface="Bookman Old Style" pitchFamily="18" charset="0"/>
              </a:rPr>
              <a:t>Jayanti</a:t>
            </a:r>
            <a:r>
              <a:rPr lang="en-US" sz="2400" i="1" dirty="0" smtClean="0">
                <a:solidFill>
                  <a:schemeClr val="tx1"/>
                </a:solidFill>
                <a:latin typeface="Bookman Old Style" pitchFamily="18" charset="0"/>
              </a:rPr>
              <a:t> </a:t>
            </a:r>
            <a:r>
              <a:rPr lang="en-US" sz="2400" i="1" dirty="0" err="1" smtClean="0">
                <a:solidFill>
                  <a:schemeClr val="tx1"/>
                </a:solidFill>
                <a:latin typeface="Bookman Old Style" pitchFamily="18" charset="0"/>
              </a:rPr>
              <a:t>Rohu</a:t>
            </a:r>
            <a:r>
              <a:rPr lang="en-US" sz="2400" i="1" dirty="0" smtClean="0">
                <a:solidFill>
                  <a:schemeClr val="tx1"/>
                </a:solidFill>
                <a:latin typeface="Bookman Old Style" pitchFamily="18" charset="0"/>
              </a:rPr>
              <a:t> </a:t>
            </a:r>
            <a:r>
              <a:rPr lang="en-US" sz="2400" dirty="0" smtClean="0">
                <a:solidFill>
                  <a:schemeClr val="tx1"/>
                </a:solidFill>
                <a:latin typeface="Bookman Old Style" pitchFamily="18" charset="0"/>
              </a:rPr>
              <a:t>was developed by Central Institute of freshwater Aquaculture (CIFA) which is run by ICAR i.e. Indian Council of Agricultural Research in collaboration with institute of aquaculture research, Norway. The fish produced by these efforts, </a:t>
            </a:r>
            <a:r>
              <a:rPr lang="en-US" sz="2400" i="1" dirty="0" err="1" smtClean="0">
                <a:solidFill>
                  <a:schemeClr val="tx1"/>
                </a:solidFill>
                <a:latin typeface="Bookman Old Style" pitchFamily="18" charset="0"/>
              </a:rPr>
              <a:t>Jayanti</a:t>
            </a:r>
            <a:r>
              <a:rPr lang="en-US" sz="2400" i="1" dirty="0" smtClean="0">
                <a:solidFill>
                  <a:schemeClr val="tx1"/>
                </a:solidFill>
                <a:latin typeface="Bookman Old Style" pitchFamily="18" charset="0"/>
              </a:rPr>
              <a:t> </a:t>
            </a:r>
            <a:r>
              <a:rPr lang="en-US" sz="2400" i="1" dirty="0" err="1" smtClean="0">
                <a:solidFill>
                  <a:schemeClr val="tx1"/>
                </a:solidFill>
                <a:latin typeface="Bookman Old Style" pitchFamily="18" charset="0"/>
              </a:rPr>
              <a:t>Rohu</a:t>
            </a:r>
            <a:r>
              <a:rPr lang="en-US" sz="2400" i="1" dirty="0" smtClean="0">
                <a:solidFill>
                  <a:schemeClr val="tx1"/>
                </a:solidFill>
                <a:latin typeface="Bookman Old Style" pitchFamily="18" charset="0"/>
              </a:rPr>
              <a:t> </a:t>
            </a:r>
            <a:r>
              <a:rPr lang="en-US" sz="2400" dirty="0" smtClean="0">
                <a:solidFill>
                  <a:schemeClr val="tx1"/>
                </a:solidFill>
                <a:latin typeface="Bookman Old Style" pitchFamily="18" charset="0"/>
              </a:rPr>
              <a:t>has the greater growth efficiency. </a:t>
            </a:r>
          </a:p>
          <a:p>
            <a:pPr algn="just">
              <a:buNone/>
            </a:pPr>
            <a:r>
              <a:rPr lang="en-US" sz="2400" dirty="0" smtClean="0">
                <a:solidFill>
                  <a:schemeClr val="tx1"/>
                </a:solidFill>
                <a:latin typeface="Bookman Old Style" pitchFamily="18" charset="0"/>
              </a:rPr>
              <a:t>Biotechnology has been effectively used in the field of aquaculture specifically for the improvement of fish varieties so as to have greater growth efficiency and better ability to resist </a:t>
            </a:r>
            <a:r>
              <a:rPr lang="en-US" sz="2400" smtClean="0">
                <a:solidFill>
                  <a:schemeClr val="tx1"/>
                </a:solidFill>
                <a:latin typeface="Bookman Old Style" pitchFamily="18" charset="0"/>
              </a:rPr>
              <a:t>the disease. </a:t>
            </a:r>
            <a:endParaRPr lang="en-US" sz="2400" dirty="0" smtClean="0">
              <a:solidFill>
                <a:schemeClr val="tx1"/>
              </a:solidFill>
              <a:latin typeface="Bookman Old Style"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dirty="0" smtClean="0">
                <a:latin typeface="Bookman Old Style" pitchFamily="18" charset="0"/>
              </a:rPr>
              <a:t>TRANSGENESIS</a:t>
            </a:r>
            <a:endParaRPr lang="en-US" dirty="0">
              <a:latin typeface="Bookman Old Style" pitchFamily="18" charset="0"/>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10000"/>
          </a:bodyPr>
          <a:lstStyle/>
          <a:p>
            <a:r>
              <a:rPr lang="en-US" dirty="0" smtClean="0">
                <a:latin typeface="Bookman Old Style" pitchFamily="18" charset="0"/>
              </a:rPr>
              <a:t>It is a method of cell manipulation in order to produce an animal or plant breed.</a:t>
            </a:r>
          </a:p>
          <a:p>
            <a:r>
              <a:rPr lang="en-US" dirty="0" smtClean="0">
                <a:latin typeface="Bookman Old Style" pitchFamily="18" charset="0"/>
              </a:rPr>
              <a:t>This is an effective method in which desired exogenous gene can be introduced in the living organism. The gene thereby is called </a:t>
            </a:r>
            <a:r>
              <a:rPr lang="en-US" dirty="0" err="1" smtClean="0">
                <a:latin typeface="Bookman Old Style" pitchFamily="18" charset="0"/>
              </a:rPr>
              <a:t>transgene</a:t>
            </a:r>
            <a:r>
              <a:rPr lang="en-US" dirty="0" smtClean="0">
                <a:latin typeface="Bookman Old Style" pitchFamily="18" charset="0"/>
              </a:rPr>
              <a:t>. </a:t>
            </a:r>
          </a:p>
          <a:p>
            <a:r>
              <a:rPr lang="en-US" dirty="0" err="1" smtClean="0">
                <a:latin typeface="Bookman Old Style" pitchFamily="18" charset="0"/>
              </a:rPr>
              <a:t>Transgenesis</a:t>
            </a:r>
            <a:r>
              <a:rPr lang="en-US" dirty="0" smtClean="0">
                <a:latin typeface="Bookman Old Style" pitchFamily="18" charset="0"/>
              </a:rPr>
              <a:t> has led to the powerful technique like cloning of mammals.</a:t>
            </a:r>
          </a:p>
          <a:p>
            <a:r>
              <a:rPr lang="en-US" dirty="0" smtClean="0">
                <a:latin typeface="Bookman Old Style" pitchFamily="18" charset="0"/>
              </a:rPr>
              <a:t>With the help of </a:t>
            </a:r>
            <a:r>
              <a:rPr lang="en-US" dirty="0" err="1" smtClean="0">
                <a:latin typeface="Bookman Old Style" pitchFamily="18" charset="0"/>
              </a:rPr>
              <a:t>transgenesis</a:t>
            </a:r>
            <a:r>
              <a:rPr lang="en-US" dirty="0" smtClean="0">
                <a:latin typeface="Bookman Old Style" pitchFamily="18" charset="0"/>
              </a:rPr>
              <a:t> many animals having useful traits have been produced. </a:t>
            </a:r>
            <a:endParaRPr lang="en-US" dirty="0">
              <a:latin typeface="Bookman Old Style"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fontScale="90000"/>
          </a:bodyPr>
          <a:lstStyle/>
          <a:p>
            <a:r>
              <a:rPr lang="en-US" dirty="0" smtClean="0">
                <a:latin typeface="Bookman Old Style" pitchFamily="18" charset="0"/>
              </a:rPr>
              <a:t>Methods used for </a:t>
            </a:r>
            <a:r>
              <a:rPr lang="en-US" dirty="0" err="1" smtClean="0">
                <a:latin typeface="Bookman Old Style" pitchFamily="18" charset="0"/>
              </a:rPr>
              <a:t>Transgenesis</a:t>
            </a:r>
            <a:endParaRPr lang="en-US" dirty="0">
              <a:latin typeface="Bookman Old Style" pitchFamily="18" charset="0"/>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r>
              <a:rPr lang="en-US" dirty="0" smtClean="0">
                <a:latin typeface="Bookman Old Style" pitchFamily="18" charset="0"/>
              </a:rPr>
              <a:t>Retroviral Vector Method</a:t>
            </a:r>
          </a:p>
          <a:p>
            <a:r>
              <a:rPr lang="en-US" dirty="0" smtClean="0">
                <a:latin typeface="Bookman Old Style" pitchFamily="18" charset="0"/>
              </a:rPr>
              <a:t>Nuclear Transplantation Method</a:t>
            </a:r>
          </a:p>
          <a:p>
            <a:r>
              <a:rPr lang="en-US" dirty="0" smtClean="0">
                <a:latin typeface="Bookman Old Style" pitchFamily="18" charset="0"/>
              </a:rPr>
              <a:t>DNA Microinjection Method</a:t>
            </a:r>
          </a:p>
          <a:p>
            <a:r>
              <a:rPr lang="en-US" dirty="0" smtClean="0">
                <a:latin typeface="Bookman Old Style" pitchFamily="18" charset="0"/>
              </a:rPr>
              <a:t>Embryonic Stem Cell Method</a:t>
            </a:r>
            <a:endParaRPr lang="en-US" dirty="0">
              <a:latin typeface="Bookman Old Style"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TotalTime>
  <Words>582</Words>
  <Application>Microsoft Office PowerPoint</Application>
  <PresentationFormat>On-screen Show (4:3)</PresentationFormat>
  <Paragraphs>27</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Bookman Old Style</vt:lpstr>
      <vt:lpstr>Calibri</vt:lpstr>
      <vt:lpstr>Office Theme</vt:lpstr>
      <vt:lpstr>Animal Biotechnology</vt:lpstr>
      <vt:lpstr>Introduction</vt:lpstr>
      <vt:lpstr>Landmark Achievements of Biotechnology</vt:lpstr>
      <vt:lpstr>PowerPoint Presentation</vt:lpstr>
      <vt:lpstr>PowerPoint Presentation</vt:lpstr>
      <vt:lpstr>PowerPoint Presentation</vt:lpstr>
      <vt:lpstr>TRANSGENESIS</vt:lpstr>
      <vt:lpstr>Methods used for Transgenesis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Animal Biotechnology</dc:title>
  <dc:creator>hp</dc:creator>
  <cp:lastModifiedBy>ADMIN</cp:lastModifiedBy>
  <cp:revision>36</cp:revision>
  <dcterms:created xsi:type="dcterms:W3CDTF">2020-10-06T05:59:39Z</dcterms:created>
  <dcterms:modified xsi:type="dcterms:W3CDTF">2022-12-02T04:51:44Z</dcterms:modified>
</cp:coreProperties>
</file>